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542" r:id="rId3"/>
    <p:sldId id="549" r:id="rId4"/>
    <p:sldId id="550" r:id="rId5"/>
    <p:sldId id="448" r:id="rId6"/>
    <p:sldId id="545" r:id="rId7"/>
    <p:sldId id="546" r:id="rId8"/>
    <p:sldId id="547" r:id="rId9"/>
    <p:sldId id="551" r:id="rId10"/>
  </p:sldIdLst>
  <p:sldSz cx="9144000" cy="6858000" type="screen4x3"/>
  <p:notesSz cx="6858000" cy="9144000"/>
  <p:defaultTextStyle>
    <a:defPPr>
      <a:defRPr lang="es-DO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073" autoAdjust="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>
            <a:extLst>
              <a:ext uri="{FF2B5EF4-FFF2-40B4-BE49-F238E27FC236}"/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DO"/>
          </a:p>
        </p:txBody>
      </p:sp>
      <p:sp>
        <p:nvSpPr>
          <p:cNvPr id="3" name="2 Marcador de fecha">
            <a:extLst>
              <a:ext uri="{FF2B5EF4-FFF2-40B4-BE49-F238E27FC236}"/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DE6A07D-5827-4DA9-988C-9DF892EAAF5F}" type="datetimeFigureOut">
              <a:rPr lang="es-DO"/>
              <a:pPr>
                <a:defRPr/>
              </a:pPr>
              <a:t>29/06/2018</a:t>
            </a:fld>
            <a:endParaRPr lang="es-DO"/>
          </a:p>
        </p:txBody>
      </p:sp>
      <p:sp>
        <p:nvSpPr>
          <p:cNvPr id="4" name="3 Marcador de imagen de diapositiva">
            <a:extLst>
              <a:ext uri="{FF2B5EF4-FFF2-40B4-BE49-F238E27FC236}"/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DO" noProof="0"/>
          </a:p>
        </p:txBody>
      </p:sp>
      <p:sp>
        <p:nvSpPr>
          <p:cNvPr id="5" name="4 Marcador de notas">
            <a:extLst>
              <a:ext uri="{FF2B5EF4-FFF2-40B4-BE49-F238E27FC236}"/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noProof="0"/>
              <a:t>Haga clic para modificar el estilo de texto del patrón</a:t>
            </a:r>
          </a:p>
          <a:p>
            <a:pPr lvl="1"/>
            <a:r>
              <a:rPr lang="es-ES" noProof="0"/>
              <a:t>Segundo nivel</a:t>
            </a:r>
          </a:p>
          <a:p>
            <a:pPr lvl="2"/>
            <a:r>
              <a:rPr lang="es-ES" noProof="0"/>
              <a:t>Tercer nivel</a:t>
            </a:r>
          </a:p>
          <a:p>
            <a:pPr lvl="3"/>
            <a:r>
              <a:rPr lang="es-ES" noProof="0"/>
              <a:t>Cuarto nivel</a:t>
            </a:r>
          </a:p>
          <a:p>
            <a:pPr lvl="4"/>
            <a:r>
              <a:rPr lang="es-ES" noProof="0"/>
              <a:t>Quinto nivel</a:t>
            </a:r>
            <a:endParaRPr lang="es-DO" noProof="0"/>
          </a:p>
        </p:txBody>
      </p:sp>
      <p:sp>
        <p:nvSpPr>
          <p:cNvPr id="6" name="5 Marcador de pie de página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DO"/>
          </a:p>
        </p:txBody>
      </p:sp>
      <p:sp>
        <p:nvSpPr>
          <p:cNvPr id="7" name="6 Marcador de número de diapositiva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itchFamily="34" charset="0"/>
              </a:defRPr>
            </a:lvl1pPr>
          </a:lstStyle>
          <a:p>
            <a:pPr>
              <a:defRPr/>
            </a:pPr>
            <a:fld id="{FD1E4E51-A652-4A34-8B72-CEA7AC4FF949}" type="slidenum">
              <a:rPr lang="es-DO" altLang="es-DO"/>
              <a:pPr>
                <a:defRPr/>
              </a:pPr>
              <a:t>‹Nº›</a:t>
            </a:fld>
            <a:endParaRPr lang="es-DO" altLang="es-DO"/>
          </a:p>
        </p:txBody>
      </p:sp>
    </p:spTree>
    <p:extLst>
      <p:ext uri="{BB962C8B-B14F-4D97-AF65-F5344CB8AC3E}">
        <p14:creationId xmlns:p14="http://schemas.microsoft.com/office/powerpoint/2010/main" val="123571085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s-D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s-DO"/>
          </a:p>
        </p:txBody>
      </p:sp>
      <p:sp>
        <p:nvSpPr>
          <p:cNvPr id="4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8D45C7-AA22-4E0E-83EE-21B525E4FDC7}" type="datetimeFigureOut">
              <a:rPr lang="es-DO"/>
              <a:pPr>
                <a:defRPr/>
              </a:pPr>
              <a:t>29/06/2018</a:t>
            </a:fld>
            <a:endParaRPr lang="es-DO"/>
          </a:p>
        </p:txBody>
      </p:sp>
      <p:sp>
        <p:nvSpPr>
          <p:cNvPr id="5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DO"/>
          </a:p>
        </p:txBody>
      </p:sp>
      <p:sp>
        <p:nvSpPr>
          <p:cNvPr id="6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F91BBC-832B-49A2-8555-55BEB16638A4}" type="slidenum">
              <a:rPr lang="es-DO" altLang="es-DO"/>
              <a:pPr>
                <a:defRPr/>
              </a:pPr>
              <a:t>‹Nº›</a:t>
            </a:fld>
            <a:endParaRPr lang="es-DO" altLang="es-D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D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DO"/>
          </a:p>
        </p:txBody>
      </p:sp>
      <p:sp>
        <p:nvSpPr>
          <p:cNvPr id="4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2D812B-7160-4672-97E9-DD836F7EBFDE}" type="datetimeFigureOut">
              <a:rPr lang="es-DO"/>
              <a:pPr>
                <a:defRPr/>
              </a:pPr>
              <a:t>29/06/2018</a:t>
            </a:fld>
            <a:endParaRPr lang="es-DO"/>
          </a:p>
        </p:txBody>
      </p:sp>
      <p:sp>
        <p:nvSpPr>
          <p:cNvPr id="5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DO"/>
          </a:p>
        </p:txBody>
      </p:sp>
      <p:sp>
        <p:nvSpPr>
          <p:cNvPr id="6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8EAC8D-5E5D-4762-9960-08F8DF2F301C}" type="slidenum">
              <a:rPr lang="es-DO" altLang="es-DO"/>
              <a:pPr>
                <a:defRPr/>
              </a:pPr>
              <a:t>‹Nº›</a:t>
            </a:fld>
            <a:endParaRPr lang="es-DO" altLang="es-D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s-D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DO"/>
          </a:p>
        </p:txBody>
      </p:sp>
      <p:sp>
        <p:nvSpPr>
          <p:cNvPr id="4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015D13-A7BB-4115-B9E6-6760349E176A}" type="datetimeFigureOut">
              <a:rPr lang="es-DO"/>
              <a:pPr>
                <a:defRPr/>
              </a:pPr>
              <a:t>29/06/2018</a:t>
            </a:fld>
            <a:endParaRPr lang="es-DO"/>
          </a:p>
        </p:txBody>
      </p:sp>
      <p:sp>
        <p:nvSpPr>
          <p:cNvPr id="5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DO"/>
          </a:p>
        </p:txBody>
      </p:sp>
      <p:sp>
        <p:nvSpPr>
          <p:cNvPr id="6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52CA30-2F64-4A12-B5B4-BD1A57329628}" type="slidenum">
              <a:rPr lang="es-DO" altLang="es-DO"/>
              <a:pPr>
                <a:defRPr/>
              </a:pPr>
              <a:t>‹Nº›</a:t>
            </a:fld>
            <a:endParaRPr lang="es-DO" altLang="es-D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D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DO"/>
          </a:p>
        </p:txBody>
      </p:sp>
      <p:sp>
        <p:nvSpPr>
          <p:cNvPr id="4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932643-F47B-4BA2-AB58-B0F98BB94FE3}" type="datetimeFigureOut">
              <a:rPr lang="es-DO"/>
              <a:pPr>
                <a:defRPr/>
              </a:pPr>
              <a:t>29/06/2018</a:t>
            </a:fld>
            <a:endParaRPr lang="es-DO"/>
          </a:p>
        </p:txBody>
      </p:sp>
      <p:sp>
        <p:nvSpPr>
          <p:cNvPr id="5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DO"/>
          </a:p>
        </p:txBody>
      </p:sp>
      <p:sp>
        <p:nvSpPr>
          <p:cNvPr id="6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7DA596-5BFF-45E3-9C79-8E478A03539B}" type="slidenum">
              <a:rPr lang="es-DO" altLang="es-DO"/>
              <a:pPr>
                <a:defRPr/>
              </a:pPr>
              <a:t>‹Nº›</a:t>
            </a:fld>
            <a:endParaRPr lang="es-DO" altLang="es-D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s-D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5422DB-C3BF-475D-A108-2B4DF27E451D}" type="datetimeFigureOut">
              <a:rPr lang="es-DO"/>
              <a:pPr>
                <a:defRPr/>
              </a:pPr>
              <a:t>29/06/2018</a:t>
            </a:fld>
            <a:endParaRPr lang="es-DO"/>
          </a:p>
        </p:txBody>
      </p:sp>
      <p:sp>
        <p:nvSpPr>
          <p:cNvPr id="5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DO"/>
          </a:p>
        </p:txBody>
      </p:sp>
      <p:sp>
        <p:nvSpPr>
          <p:cNvPr id="6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34B6AC-A5DA-4456-837F-4A855CF34517}" type="slidenum">
              <a:rPr lang="es-DO" altLang="es-DO"/>
              <a:pPr>
                <a:defRPr/>
              </a:pPr>
              <a:t>‹Nº›</a:t>
            </a:fld>
            <a:endParaRPr lang="es-DO" altLang="es-D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D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D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DO"/>
          </a:p>
        </p:txBody>
      </p:sp>
      <p:sp>
        <p:nvSpPr>
          <p:cNvPr id="5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09C31C-6002-469B-B4DD-2D17B293F31E}" type="datetimeFigureOut">
              <a:rPr lang="es-DO"/>
              <a:pPr>
                <a:defRPr/>
              </a:pPr>
              <a:t>29/06/2018</a:t>
            </a:fld>
            <a:endParaRPr lang="es-DO"/>
          </a:p>
        </p:txBody>
      </p:sp>
      <p:sp>
        <p:nvSpPr>
          <p:cNvPr id="6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DO"/>
          </a:p>
        </p:txBody>
      </p:sp>
      <p:sp>
        <p:nvSpPr>
          <p:cNvPr id="7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14DA7B-7BE3-40F3-A954-1A55513F59AA}" type="slidenum">
              <a:rPr lang="es-DO" altLang="es-DO"/>
              <a:pPr>
                <a:defRPr/>
              </a:pPr>
              <a:t>‹Nº›</a:t>
            </a:fld>
            <a:endParaRPr lang="es-DO" altLang="es-D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s-D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D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DO"/>
          </a:p>
        </p:txBody>
      </p:sp>
      <p:sp>
        <p:nvSpPr>
          <p:cNvPr id="7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D182B5-366D-46E6-8BA2-F3087C170E37}" type="datetimeFigureOut">
              <a:rPr lang="es-DO"/>
              <a:pPr>
                <a:defRPr/>
              </a:pPr>
              <a:t>29/06/2018</a:t>
            </a:fld>
            <a:endParaRPr lang="es-DO"/>
          </a:p>
        </p:txBody>
      </p:sp>
      <p:sp>
        <p:nvSpPr>
          <p:cNvPr id="8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DO"/>
          </a:p>
        </p:txBody>
      </p:sp>
      <p:sp>
        <p:nvSpPr>
          <p:cNvPr id="9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4DFB43-DECF-4AA4-8F46-6E2280D346C3}" type="slidenum">
              <a:rPr lang="es-DO" altLang="es-DO"/>
              <a:pPr>
                <a:defRPr/>
              </a:pPr>
              <a:t>‹Nº›</a:t>
            </a:fld>
            <a:endParaRPr lang="es-DO" altLang="es-D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DO"/>
          </a:p>
        </p:txBody>
      </p:sp>
      <p:sp>
        <p:nvSpPr>
          <p:cNvPr id="3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8DC824-9D57-410E-BF65-C010F5E6F31E}" type="datetimeFigureOut">
              <a:rPr lang="es-DO"/>
              <a:pPr>
                <a:defRPr/>
              </a:pPr>
              <a:t>29/06/2018</a:t>
            </a:fld>
            <a:endParaRPr lang="es-DO"/>
          </a:p>
        </p:txBody>
      </p:sp>
      <p:sp>
        <p:nvSpPr>
          <p:cNvPr id="4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DO"/>
          </a:p>
        </p:txBody>
      </p:sp>
      <p:sp>
        <p:nvSpPr>
          <p:cNvPr id="5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86FA89-19F2-4839-ABF2-33DE428D4596}" type="slidenum">
              <a:rPr lang="es-DO" altLang="es-DO"/>
              <a:pPr>
                <a:defRPr/>
              </a:pPr>
              <a:t>‹Nº›</a:t>
            </a:fld>
            <a:endParaRPr lang="es-DO" altLang="es-D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7DA734-832E-459B-A2E9-9DFCF58FE8A8}" type="datetimeFigureOut">
              <a:rPr lang="es-DO"/>
              <a:pPr>
                <a:defRPr/>
              </a:pPr>
              <a:t>29/06/2018</a:t>
            </a:fld>
            <a:endParaRPr lang="es-DO"/>
          </a:p>
        </p:txBody>
      </p:sp>
      <p:sp>
        <p:nvSpPr>
          <p:cNvPr id="3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DO"/>
          </a:p>
        </p:txBody>
      </p:sp>
      <p:sp>
        <p:nvSpPr>
          <p:cNvPr id="4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27968F-4676-433D-B223-8613D82C2C68}" type="slidenum">
              <a:rPr lang="es-DO" altLang="es-DO"/>
              <a:pPr>
                <a:defRPr/>
              </a:pPr>
              <a:t>‹Nº›</a:t>
            </a:fld>
            <a:endParaRPr lang="es-DO" altLang="es-D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s-D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D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CD615C-C2A9-4150-83E9-7CD955A760CA}" type="datetimeFigureOut">
              <a:rPr lang="es-DO"/>
              <a:pPr>
                <a:defRPr/>
              </a:pPr>
              <a:t>29/06/2018</a:t>
            </a:fld>
            <a:endParaRPr lang="es-DO"/>
          </a:p>
        </p:txBody>
      </p:sp>
      <p:sp>
        <p:nvSpPr>
          <p:cNvPr id="6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DO"/>
          </a:p>
        </p:txBody>
      </p:sp>
      <p:sp>
        <p:nvSpPr>
          <p:cNvPr id="7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4B2D8F-A93A-416B-9E71-97F717042A53}" type="slidenum">
              <a:rPr lang="es-DO" altLang="es-DO"/>
              <a:pPr>
                <a:defRPr/>
              </a:pPr>
              <a:t>‹Nº›</a:t>
            </a:fld>
            <a:endParaRPr lang="es-DO" altLang="es-D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s-D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DO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CE9F65-D3A0-48B7-AB76-4F109FF636F8}" type="datetimeFigureOut">
              <a:rPr lang="es-DO"/>
              <a:pPr>
                <a:defRPr/>
              </a:pPr>
              <a:t>29/06/2018</a:t>
            </a:fld>
            <a:endParaRPr lang="es-DO"/>
          </a:p>
        </p:txBody>
      </p:sp>
      <p:sp>
        <p:nvSpPr>
          <p:cNvPr id="6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DO"/>
          </a:p>
        </p:txBody>
      </p:sp>
      <p:sp>
        <p:nvSpPr>
          <p:cNvPr id="7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30AB0C-D7C6-4C1A-83D9-F214F4C835AE}" type="slidenum">
              <a:rPr lang="es-DO" altLang="es-DO"/>
              <a:pPr>
                <a:defRPr/>
              </a:pPr>
              <a:t>‹Nº›</a:t>
            </a:fld>
            <a:endParaRPr lang="es-DO" altLang="es-D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s-DO" smtClean="0"/>
              <a:t>Click to edit Master title style</a:t>
            </a:r>
            <a:endParaRPr lang="es-DO" altLang="es-DO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s-DO" smtClean="0"/>
              <a:t>Click to edit Master text styles</a:t>
            </a:r>
          </a:p>
          <a:p>
            <a:pPr lvl="1"/>
            <a:r>
              <a:rPr lang="en-US" altLang="es-DO" smtClean="0"/>
              <a:t>Second level</a:t>
            </a:r>
          </a:p>
          <a:p>
            <a:pPr lvl="2"/>
            <a:r>
              <a:rPr lang="en-US" altLang="es-DO" smtClean="0"/>
              <a:t>Third level</a:t>
            </a:r>
          </a:p>
          <a:p>
            <a:pPr lvl="3"/>
            <a:r>
              <a:rPr lang="en-US" altLang="es-DO" smtClean="0"/>
              <a:t>Fourth level</a:t>
            </a:r>
          </a:p>
          <a:p>
            <a:pPr lvl="4"/>
            <a:r>
              <a:rPr lang="en-US" altLang="es-DO" smtClean="0"/>
              <a:t>Fifth level</a:t>
            </a:r>
            <a:endParaRPr lang="es-DO" altLang="es-DO" smtClean="0"/>
          </a:p>
        </p:txBody>
      </p:sp>
      <p:sp>
        <p:nvSpPr>
          <p:cNvPr id="4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10E5148-B4CD-4866-B810-B94BFD8C810F}" type="datetimeFigureOut">
              <a:rPr lang="es-DO"/>
              <a:pPr>
                <a:defRPr/>
              </a:pPr>
              <a:t>29/06/2018</a:t>
            </a:fld>
            <a:endParaRPr lang="es-DO"/>
          </a:p>
        </p:txBody>
      </p:sp>
      <p:sp>
        <p:nvSpPr>
          <p:cNvPr id="5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DO"/>
          </a:p>
        </p:txBody>
      </p:sp>
      <p:sp>
        <p:nvSpPr>
          <p:cNvPr id="6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DCC2E829-D98D-40DD-BA9F-BB22D840B60D}" type="slidenum">
              <a:rPr lang="es-DO" altLang="es-DO"/>
              <a:pPr>
                <a:defRPr/>
              </a:pPr>
              <a:t>‹Nº›</a:t>
            </a:fld>
            <a:endParaRPr lang="es-DO" altLang="es-D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D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jpeg"/><Relationship Id="rId7" Type="http://schemas.openxmlformats.org/officeDocument/2006/relationships/image" Target="../media/image9.png"/><Relationship Id="rId12" Type="http://schemas.openxmlformats.org/officeDocument/2006/relationships/image" Target="../media/image14.jp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jpeg"/><Relationship Id="rId11" Type="http://schemas.openxmlformats.org/officeDocument/2006/relationships/image" Target="../media/image13.gif"/><Relationship Id="rId5" Type="http://schemas.openxmlformats.org/officeDocument/2006/relationships/image" Target="../media/image7.jpg"/><Relationship Id="rId10" Type="http://schemas.openxmlformats.org/officeDocument/2006/relationships/image" Target="../media/image12.jpg"/><Relationship Id="rId4" Type="http://schemas.openxmlformats.org/officeDocument/2006/relationships/image" Target="../media/image6.png"/><Relationship Id="rId9" Type="http://schemas.openxmlformats.org/officeDocument/2006/relationships/image" Target="../media/image1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6.png"/><Relationship Id="rId4" Type="http://schemas.openxmlformats.org/officeDocument/2006/relationships/image" Target="../media/image5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611560" y="1556792"/>
            <a:ext cx="7772400" cy="3168352"/>
          </a:xfrm>
        </p:spPr>
        <p:txBody>
          <a:bodyPr/>
          <a:lstStyle/>
          <a:p>
            <a:r>
              <a:rPr lang="es-DO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Implementación del modelo de gestión de </a:t>
            </a:r>
            <a:r>
              <a:rPr lang="es-DO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s-DO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DO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Transparencia </a:t>
            </a:r>
            <a:r>
              <a:rPr lang="es-DO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Municipal</a:t>
            </a:r>
            <a:r>
              <a:rPr lang="es-DO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s-DO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DO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s-DO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DO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RESULTADO FINAL</a:t>
            </a:r>
            <a:r>
              <a:rPr lang="es-DO" sz="3200" b="1" dirty="0">
                <a:solidFill>
                  <a:srgbClr val="002060"/>
                </a:solidFill>
              </a:rPr>
              <a:t/>
            </a:r>
            <a:br>
              <a:rPr lang="es-DO" sz="3200" b="1" dirty="0">
                <a:solidFill>
                  <a:srgbClr val="002060"/>
                </a:solidFill>
              </a:rPr>
            </a:br>
            <a:r>
              <a:rPr lang="es-DO" altLang="en-US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Hitos Compromiso No. </a:t>
            </a:r>
            <a:r>
              <a:rPr lang="es-DO" altLang="en-U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br>
              <a:rPr lang="es-DO" altLang="en-U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DO" altLang="en-U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3er. Plan de Acción de Gobierno Abierto</a:t>
            </a:r>
            <a:endParaRPr lang="es-ES" altLang="es-DO" sz="3000" b="1" dirty="0" smtClean="0"/>
          </a:p>
        </p:txBody>
      </p:sp>
      <p:pic>
        <p:nvPicPr>
          <p:cNvPr id="2051" name="Picture 2" descr="P:\Logo DIGEI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24750" y="333375"/>
            <a:ext cx="1200150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3" descr="O:\Banderín para plantill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850" y="5732463"/>
            <a:ext cx="8351838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4" descr="O:\Logo Presidencia de Republica Dominicana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288" y="404813"/>
            <a:ext cx="1081087" cy="1008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2 Subtítulo">
            <a:extLst>
              <a:ext uri="{FF2B5EF4-FFF2-40B4-BE49-F238E27FC236}"/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55776" y="4941168"/>
            <a:ext cx="6400800" cy="982960"/>
          </a:xfrm>
        </p:spPr>
        <p:txBody>
          <a:bodyPr rtlCol="0">
            <a:normAutofit/>
          </a:bodyPr>
          <a:lstStyle/>
          <a:p>
            <a:pPr lvl="0" algn="r" eaLnBrk="1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s-ES" sz="1700" b="1" dirty="0">
                <a:solidFill>
                  <a:srgbClr val="1F497D">
                    <a:lumMod val="75000"/>
                  </a:srgbClr>
                </a:solidFill>
              </a:rPr>
              <a:t>Coordinación de Políticas de Transparencia para Gobiernos Locales</a:t>
            </a:r>
          </a:p>
          <a:p>
            <a:pPr algn="r" eaLnBrk="1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s-ES" sz="1700" dirty="0" smtClean="0">
                <a:solidFill>
                  <a:schemeClr val="tx2">
                    <a:lumMod val="75000"/>
                  </a:schemeClr>
                </a:solidFill>
              </a:rPr>
              <a:t>Departamento </a:t>
            </a:r>
            <a:r>
              <a:rPr lang="es-ES" sz="1700" dirty="0">
                <a:solidFill>
                  <a:schemeClr val="tx2">
                    <a:lumMod val="75000"/>
                  </a:schemeClr>
                </a:solidFill>
              </a:rPr>
              <a:t>de Transparencia </a:t>
            </a:r>
            <a:r>
              <a:rPr lang="es-ES" sz="1700" dirty="0" smtClean="0">
                <a:solidFill>
                  <a:schemeClr val="tx2">
                    <a:lumMod val="75000"/>
                  </a:schemeClr>
                </a:solidFill>
              </a:rPr>
              <a:t>Gubernamental</a:t>
            </a:r>
          </a:p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s-ES" sz="2000" dirty="0">
              <a:solidFill>
                <a:schemeClr val="tx1"/>
              </a:solidFill>
            </a:endParaRPr>
          </a:p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s-ES" sz="1600" dirty="0">
              <a:solidFill>
                <a:schemeClr val="tx1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s-D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L:\Banderín para plantill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661248"/>
            <a:ext cx="9144000" cy="1196752"/>
          </a:xfrm>
          <a:prstGeom prst="roundRect">
            <a:avLst/>
          </a:prstGeom>
          <a:noFill/>
          <a:effectLst>
            <a:softEdge rad="31750"/>
          </a:effectLst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14363" y="735596"/>
            <a:ext cx="8062093" cy="1655762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DO" altLang="en-US" sz="3300" b="1" dirty="0" smtClean="0">
                <a:solidFill>
                  <a:schemeClr val="tx2">
                    <a:satMod val="13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s-DO" altLang="en-US" sz="3300" b="1" dirty="0" smtClean="0">
                <a:solidFill>
                  <a:schemeClr val="tx2">
                    <a:satMod val="13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DO" altLang="en-US" sz="2400" b="1" dirty="0" smtClean="0">
                <a:solidFill>
                  <a:schemeClr val="tx2">
                    <a:satMod val="13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s-DO" altLang="en-US" sz="2400" b="1" dirty="0" smtClean="0">
                <a:solidFill>
                  <a:schemeClr val="tx2">
                    <a:satMod val="13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s-DO" altLang="en-US" sz="3000" dirty="0" smtClean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612420" y="2276872"/>
            <a:ext cx="6374864" cy="2736304"/>
          </a:xfrm>
        </p:spPr>
        <p:txBody>
          <a:bodyPr rtlCol="0">
            <a:noAutofit/>
          </a:bodyPr>
          <a:lstStyle/>
          <a:p>
            <a:pPr marL="457200" indent="-457200" algn="just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s-DO" sz="1800" dirty="0" smtClean="0">
              <a:solidFill>
                <a:schemeClr val="tx1"/>
              </a:solidFill>
            </a:endParaRPr>
          </a:p>
          <a:p>
            <a:pPr algn="just" eaLnBrk="1" fontAlgn="auto" hangingPunct="1">
              <a:spcAft>
                <a:spcPts val="0"/>
              </a:spcAft>
              <a:defRPr/>
            </a:pPr>
            <a:r>
              <a:rPr lang="es-DO" dirty="0">
                <a:solidFill>
                  <a:schemeClr val="tx1"/>
                </a:solidFill>
              </a:rPr>
              <a:t>Fortalecer la gestión </a:t>
            </a:r>
            <a:r>
              <a:rPr lang="es-DO" dirty="0" smtClean="0">
                <a:solidFill>
                  <a:schemeClr val="tx1"/>
                </a:solidFill>
              </a:rPr>
              <a:t>Municipal </a:t>
            </a:r>
            <a:r>
              <a:rPr lang="es-DO" dirty="0">
                <a:solidFill>
                  <a:schemeClr val="tx1"/>
                </a:solidFill>
              </a:rPr>
              <a:t>a través de la disponibilidad de la </a:t>
            </a:r>
            <a:r>
              <a:rPr lang="es-DO" dirty="0" smtClean="0">
                <a:solidFill>
                  <a:schemeClr val="tx1"/>
                </a:solidFill>
              </a:rPr>
              <a:t>Información Pública </a:t>
            </a:r>
            <a:r>
              <a:rPr lang="es-DO" dirty="0">
                <a:solidFill>
                  <a:schemeClr val="tx1"/>
                </a:solidFill>
              </a:rPr>
              <a:t>en virtud de la Ley 200-04.</a:t>
            </a:r>
            <a:endParaRPr lang="es-DO" dirty="0" smtClean="0">
              <a:solidFill>
                <a:schemeClr val="tx1"/>
              </a:solidFill>
            </a:endParaRPr>
          </a:p>
          <a:p>
            <a:pPr algn="just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s-DO" dirty="0" smtClean="0">
              <a:solidFill>
                <a:schemeClr val="tx1"/>
              </a:solidFill>
            </a:endParaRPr>
          </a:p>
          <a:p>
            <a:pPr lvl="1" algn="just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s-DO" sz="3200" dirty="0" smtClean="0"/>
          </a:p>
          <a:p>
            <a:pPr marL="457200" indent="-457200" algn="just" eaLnBrk="1" fontAlgn="auto" hangingPunct="1">
              <a:spcAft>
                <a:spcPts val="0"/>
              </a:spcAft>
              <a:buFont typeface="Wingdings" pitchFamily="2" charset="2"/>
              <a:buChar char="ü"/>
              <a:defRPr/>
            </a:pPr>
            <a:endParaRPr lang="es-DO" dirty="0"/>
          </a:p>
        </p:txBody>
      </p:sp>
      <p:pic>
        <p:nvPicPr>
          <p:cNvPr id="5" name="Picture 3" descr="L:\logo DIGEIG para planill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39212" y="133301"/>
            <a:ext cx="1296144" cy="1008112"/>
          </a:xfrm>
          <a:prstGeom prst="rect">
            <a:avLst/>
          </a:prstGeom>
          <a:noFill/>
          <a:effectLst>
            <a:softEdge rad="31750"/>
          </a:effectLst>
        </p:spPr>
      </p:pic>
      <p:pic>
        <p:nvPicPr>
          <p:cNvPr id="4102" name="Imagen 3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1520" y="107107"/>
            <a:ext cx="1141412" cy="896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1 Título"/>
          <p:cNvSpPr txBox="1">
            <a:spLocks/>
          </p:cNvSpPr>
          <p:nvPr/>
        </p:nvSpPr>
        <p:spPr bwMode="auto">
          <a:xfrm>
            <a:off x="594682" y="1474507"/>
            <a:ext cx="7632700" cy="5993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lang="es-DO" altLang="en-US" b="1" dirty="0" smtClean="0">
                <a:solidFill>
                  <a:schemeClr val="tx2">
                    <a:satMod val="13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anose="020B0604020202020204" pitchFamily="34" charset="0"/>
              </a:rPr>
              <a:t>Objetivo</a:t>
            </a:r>
            <a:endParaRPr lang="es-DO" altLang="en-US" dirty="0" smtClean="0">
              <a:solidFill>
                <a:schemeClr val="tx2">
                  <a:satMod val="130000"/>
                </a:schemeClr>
              </a:solidFill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L:\Banderín para plantill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661248"/>
            <a:ext cx="9144000" cy="1196752"/>
          </a:xfrm>
          <a:prstGeom prst="roundRect">
            <a:avLst/>
          </a:prstGeom>
          <a:noFill/>
          <a:effectLst>
            <a:softEdge rad="31750"/>
          </a:effectLst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17548" y="875667"/>
            <a:ext cx="8062093" cy="1655762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DO" altLang="en-US" sz="3300" b="1" dirty="0" smtClean="0">
                <a:solidFill>
                  <a:schemeClr val="tx2">
                    <a:satMod val="13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s-DO" altLang="en-US" sz="3300" b="1" dirty="0" smtClean="0">
                <a:solidFill>
                  <a:schemeClr val="tx2">
                    <a:satMod val="13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DO" altLang="en-US" sz="2400" b="1" dirty="0" smtClean="0">
                <a:solidFill>
                  <a:schemeClr val="tx2">
                    <a:satMod val="13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s-DO" altLang="en-US" sz="2400" b="1" dirty="0" smtClean="0">
                <a:solidFill>
                  <a:schemeClr val="tx2">
                    <a:satMod val="13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s-DO" altLang="en-US" sz="3000" dirty="0" smtClean="0">
              <a:solidFill>
                <a:schemeClr val="tx2">
                  <a:satMod val="130000"/>
                </a:schemeClr>
              </a:solidFill>
            </a:endParaRPr>
          </a:p>
        </p:txBody>
      </p:sp>
      <p:pic>
        <p:nvPicPr>
          <p:cNvPr id="5" name="Picture 3" descr="L:\logo DIGEIG para planill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55228" y="115891"/>
            <a:ext cx="1296144" cy="1008112"/>
          </a:xfrm>
          <a:prstGeom prst="rect">
            <a:avLst/>
          </a:prstGeom>
          <a:noFill/>
          <a:effectLst>
            <a:softEdge rad="31750"/>
          </a:effectLst>
        </p:spPr>
      </p:pic>
      <p:pic>
        <p:nvPicPr>
          <p:cNvPr id="4102" name="Imagen 3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842" y="82361"/>
            <a:ext cx="1141412" cy="896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1 Título"/>
          <p:cNvSpPr txBox="1">
            <a:spLocks/>
          </p:cNvSpPr>
          <p:nvPr/>
        </p:nvSpPr>
        <p:spPr bwMode="auto">
          <a:xfrm>
            <a:off x="577700" y="1415376"/>
            <a:ext cx="7632700" cy="5993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457200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s-DO" altLang="en-US" sz="2500" b="1" dirty="0" smtClean="0">
                <a:solidFill>
                  <a:schemeClr val="tx2">
                    <a:satMod val="13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anose="020B0604020202020204" pitchFamily="34" charset="0"/>
              </a:rPr>
              <a:t>Conformación de un comité de seguimiento con sociedad civil,  para velar por el cumplimiento de los hitos de este compromiso</a:t>
            </a:r>
            <a:r>
              <a:rPr lang="es-DO" altLang="en-US" sz="3300" b="1" dirty="0" smtClean="0">
                <a:solidFill>
                  <a:schemeClr val="tx2">
                    <a:satMod val="13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anose="020B0604020202020204" pitchFamily="34" charset="0"/>
              </a:rPr>
              <a:t/>
            </a:r>
            <a:br>
              <a:rPr lang="es-DO" altLang="en-US" sz="3300" b="1" dirty="0" smtClean="0">
                <a:solidFill>
                  <a:schemeClr val="tx2">
                    <a:satMod val="13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anose="020B0604020202020204" pitchFamily="34" charset="0"/>
              </a:rPr>
            </a:br>
            <a:endParaRPr lang="es-DO" altLang="en-US" sz="2800" dirty="0" smtClean="0">
              <a:solidFill>
                <a:schemeClr val="tx2">
                  <a:satMod val="130000"/>
                </a:schemeClr>
              </a:solidFill>
              <a:cs typeface="Arial" panose="020B0604020202020204" pitchFamily="34" charset="0"/>
            </a:endParaRP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0011" y="3525421"/>
            <a:ext cx="2547075" cy="732284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9802" y="4372911"/>
            <a:ext cx="2227091" cy="1483799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4628" y="4379482"/>
            <a:ext cx="1403339" cy="1403339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6835" y="4997033"/>
            <a:ext cx="2068299" cy="795313"/>
          </a:xfrm>
          <a:prstGeom prst="rect">
            <a:avLst/>
          </a:prstGeom>
        </p:spPr>
      </p:pic>
      <p:pic>
        <p:nvPicPr>
          <p:cNvPr id="10" name="Imagen 9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5319" y="3525421"/>
            <a:ext cx="2569572" cy="975634"/>
          </a:xfrm>
          <a:prstGeom prst="rect">
            <a:avLst/>
          </a:prstGeom>
        </p:spPr>
      </p:pic>
      <p:pic>
        <p:nvPicPr>
          <p:cNvPr id="12" name="Imagen 11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0755" y="3246881"/>
            <a:ext cx="1010895" cy="1290288"/>
          </a:xfrm>
          <a:prstGeom prst="rect">
            <a:avLst/>
          </a:prstGeom>
        </p:spPr>
      </p:pic>
      <p:pic>
        <p:nvPicPr>
          <p:cNvPr id="13" name="Imagen 12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8254" y="2239893"/>
            <a:ext cx="2074480" cy="1006988"/>
          </a:xfrm>
          <a:prstGeom prst="rect">
            <a:avLst/>
          </a:prstGeom>
        </p:spPr>
      </p:pic>
      <p:pic>
        <p:nvPicPr>
          <p:cNvPr id="14" name="Imagen 13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8976" y="2507524"/>
            <a:ext cx="3325915" cy="6488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742125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L:\Banderín para plantill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661248"/>
            <a:ext cx="9144000" cy="1196752"/>
          </a:xfrm>
          <a:prstGeom prst="roundRect">
            <a:avLst/>
          </a:prstGeom>
          <a:noFill/>
          <a:effectLst>
            <a:softEdge rad="31750"/>
          </a:effectLst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14363" y="735596"/>
            <a:ext cx="8062093" cy="1655762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DO" altLang="en-US" sz="3300" b="1" dirty="0" smtClean="0">
                <a:solidFill>
                  <a:schemeClr val="tx2">
                    <a:satMod val="13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s-DO" altLang="en-US" sz="3300" b="1" dirty="0" smtClean="0">
                <a:solidFill>
                  <a:schemeClr val="tx2">
                    <a:satMod val="13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DO" altLang="en-US" sz="2400" b="1" dirty="0" smtClean="0">
                <a:solidFill>
                  <a:schemeClr val="tx2">
                    <a:satMod val="13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s-DO" altLang="en-US" sz="2400" b="1" dirty="0" smtClean="0">
                <a:solidFill>
                  <a:schemeClr val="tx2">
                    <a:satMod val="13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s-DO" altLang="en-US" sz="3000" dirty="0" smtClean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57977" y="2060848"/>
            <a:ext cx="6374864" cy="3413484"/>
          </a:xfrm>
        </p:spPr>
        <p:txBody>
          <a:bodyPr rtlCol="0">
            <a:noAutofit/>
          </a:bodyPr>
          <a:lstStyle/>
          <a:p>
            <a:pPr marL="457200" indent="-457200" algn="just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s-DO" sz="1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escogencia por su MAE de un </a:t>
            </a:r>
            <a:r>
              <a:rPr lang="es-DO" sz="1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enlace </a:t>
            </a:r>
            <a:r>
              <a:rPr lang="es-DO" sz="1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oficial en representación de las instituciones convocantes, este va </a:t>
            </a:r>
            <a:r>
              <a:rPr lang="es-DO" sz="1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</a:t>
            </a:r>
            <a:r>
              <a:rPr lang="es-DO" sz="1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velar y garantizar la participación de la misma ante el comité. </a:t>
            </a:r>
            <a:endParaRPr lang="es-DO" sz="1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indent="-457200" algn="just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s-DO" sz="1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indent="-457200" algn="just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s-DO" sz="1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Esta la propuesta para que la FEDOMU sea el coordinador del comité y estamos a la espera de que esta sea acogida.</a:t>
            </a:r>
          </a:p>
          <a:p>
            <a:pPr algn="just" eaLnBrk="1" fontAlgn="auto" hangingPunct="1">
              <a:spcAft>
                <a:spcPts val="0"/>
              </a:spcAft>
              <a:defRPr/>
            </a:pPr>
            <a:endParaRPr lang="es-DO" sz="1800" dirty="0" smtClean="0">
              <a:solidFill>
                <a:schemeClr val="tx1"/>
              </a:solidFill>
            </a:endParaRPr>
          </a:p>
          <a:p>
            <a:pPr marL="457200" lvl="0" indent="-457200" algn="just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s-DO" sz="18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Diseñar la metodología para dar seguimiento al fortalecimiento de los hitos presentes y futuros relacionados a nivel municipal.</a:t>
            </a:r>
            <a:endParaRPr lang="es-DO" sz="1800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s-DO" dirty="0" smtClean="0">
              <a:solidFill>
                <a:schemeClr val="tx1"/>
              </a:solidFill>
            </a:endParaRPr>
          </a:p>
          <a:p>
            <a:pPr algn="just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s-DO" dirty="0" smtClean="0">
              <a:solidFill>
                <a:schemeClr val="tx1"/>
              </a:solidFill>
            </a:endParaRPr>
          </a:p>
          <a:p>
            <a:pPr lvl="1" algn="just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s-DO" sz="3200" dirty="0" smtClean="0"/>
          </a:p>
          <a:p>
            <a:pPr marL="457200" indent="-457200" algn="just" eaLnBrk="1" fontAlgn="auto" hangingPunct="1">
              <a:spcAft>
                <a:spcPts val="0"/>
              </a:spcAft>
              <a:buFont typeface="Wingdings" pitchFamily="2" charset="2"/>
              <a:buChar char="ü"/>
              <a:defRPr/>
            </a:pPr>
            <a:endParaRPr lang="es-DO" dirty="0"/>
          </a:p>
        </p:txBody>
      </p:sp>
      <p:pic>
        <p:nvPicPr>
          <p:cNvPr id="5" name="Picture 3" descr="L:\logo DIGEIG para planill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39212" y="133301"/>
            <a:ext cx="1296144" cy="1008112"/>
          </a:xfrm>
          <a:prstGeom prst="rect">
            <a:avLst/>
          </a:prstGeom>
          <a:noFill/>
          <a:effectLst>
            <a:softEdge rad="31750"/>
          </a:effectLst>
        </p:spPr>
      </p:pic>
      <p:pic>
        <p:nvPicPr>
          <p:cNvPr id="4102" name="Imagen 3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1520" y="107107"/>
            <a:ext cx="1141412" cy="896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1 Título"/>
          <p:cNvSpPr txBox="1">
            <a:spLocks/>
          </p:cNvSpPr>
          <p:nvPr/>
        </p:nvSpPr>
        <p:spPr bwMode="auto">
          <a:xfrm>
            <a:off x="755650" y="841717"/>
            <a:ext cx="7632700" cy="5993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lang="es-DO" altLang="en-US" sz="3200" b="1" u="sng" dirty="0" smtClean="0">
                <a:solidFill>
                  <a:schemeClr val="tx2">
                    <a:satMod val="13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anose="020B0604020202020204" pitchFamily="34" charset="0"/>
              </a:rPr>
              <a:t>Status Actual </a:t>
            </a:r>
            <a:endParaRPr lang="es-DO" altLang="en-US" sz="3200" u="sng" dirty="0" smtClean="0">
              <a:solidFill>
                <a:schemeClr val="tx2">
                  <a:satMod val="130000"/>
                </a:schemeClr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140432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L:\Banderín para plantilla.jpg">
            <a:extLst>
              <a:ext uri="{FF2B5EF4-FFF2-40B4-BE49-F238E27FC236}"/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661248"/>
            <a:ext cx="9144000" cy="1196752"/>
          </a:xfrm>
          <a:prstGeom prst="roundRect">
            <a:avLst/>
          </a:prstGeom>
          <a:noFill/>
          <a:effectLst>
            <a:softEdge rad="31750"/>
          </a:effectLst>
        </p:spPr>
      </p:pic>
      <p:pic>
        <p:nvPicPr>
          <p:cNvPr id="5124" name="Picture 4" descr="O:\Logo Presidencia de Republica Dominican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228600"/>
            <a:ext cx="9906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3" descr="L:\logo DIGEIG para planilla.jpg">
            <a:extLst>
              <a:ext uri="{FF2B5EF4-FFF2-40B4-BE49-F238E27FC236}"/>
            </a:extLst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91400" y="228600"/>
            <a:ext cx="1296144" cy="1008112"/>
          </a:xfrm>
          <a:prstGeom prst="rect">
            <a:avLst/>
          </a:prstGeom>
          <a:noFill/>
          <a:effectLst>
            <a:softEdge rad="31750"/>
          </a:effectLst>
        </p:spPr>
      </p:pic>
      <p:sp>
        <p:nvSpPr>
          <p:cNvPr id="2" name="1 Subtítulo"/>
          <p:cNvSpPr>
            <a:spLocks noGrp="1"/>
          </p:cNvSpPr>
          <p:nvPr>
            <p:ph type="subTitle" idx="1"/>
          </p:nvPr>
        </p:nvSpPr>
        <p:spPr>
          <a:xfrm>
            <a:off x="1371600" y="2530586"/>
            <a:ext cx="6400800" cy="1752600"/>
          </a:xfrm>
        </p:spPr>
        <p:txBody>
          <a:bodyPr/>
          <a:lstStyle/>
          <a:p>
            <a:pPr marL="342900" indent="-342900" algn="l">
              <a:buFont typeface="Wingdings" panose="05000000000000000000" pitchFamily="2" charset="2"/>
              <a:buChar char="ü"/>
            </a:pPr>
            <a:endParaRPr lang="es-DO" sz="2000" dirty="0">
              <a:solidFill>
                <a:srgbClr val="000000"/>
              </a:solidFill>
            </a:endParaRPr>
          </a:p>
          <a:p>
            <a:pPr marL="342900" indent="-342900" algn="l">
              <a:buFont typeface="Wingdings" panose="05000000000000000000" pitchFamily="2" charset="2"/>
              <a:buChar char="q"/>
            </a:pPr>
            <a:r>
              <a:rPr lang="es-DO" sz="2500" dirty="0">
                <a:solidFill>
                  <a:srgbClr val="000000"/>
                </a:solidFill>
              </a:rPr>
              <a:t>158 Gobiernos Locales</a:t>
            </a:r>
          </a:p>
          <a:p>
            <a:pPr marL="342900" indent="-342900" algn="l">
              <a:buFont typeface="Wingdings" panose="05000000000000000000" pitchFamily="2" charset="2"/>
              <a:buChar char="q"/>
            </a:pPr>
            <a:r>
              <a:rPr lang="es-DO" sz="2500" dirty="0">
                <a:solidFill>
                  <a:srgbClr val="000000"/>
                </a:solidFill>
              </a:rPr>
              <a:t>50% </a:t>
            </a:r>
            <a:r>
              <a:rPr lang="es-DO" sz="2500" i="1" dirty="0">
                <a:solidFill>
                  <a:srgbClr val="000000"/>
                </a:solidFill>
              </a:rPr>
              <a:t>=</a:t>
            </a:r>
            <a:r>
              <a:rPr lang="es-DO" sz="2500" dirty="0">
                <a:solidFill>
                  <a:srgbClr val="000000"/>
                </a:solidFill>
              </a:rPr>
              <a:t>79</a:t>
            </a:r>
          </a:p>
          <a:p>
            <a:pPr marL="342900" indent="-342900" algn="l">
              <a:buFont typeface="Wingdings" panose="05000000000000000000" pitchFamily="2" charset="2"/>
              <a:buChar char="q"/>
            </a:pPr>
            <a:r>
              <a:rPr lang="es-DO" sz="2500" dirty="0">
                <a:solidFill>
                  <a:srgbClr val="000000"/>
                </a:solidFill>
              </a:rPr>
              <a:t>85 con </a:t>
            </a:r>
            <a:r>
              <a:rPr lang="es-DO" sz="2500" dirty="0" err="1">
                <a:solidFill>
                  <a:srgbClr val="000000"/>
                </a:solidFill>
              </a:rPr>
              <a:t>OAIM’s</a:t>
            </a:r>
            <a:r>
              <a:rPr lang="es-DO" sz="2500" dirty="0">
                <a:solidFill>
                  <a:srgbClr val="000000"/>
                </a:solidFill>
              </a:rPr>
              <a:t> creadas</a:t>
            </a:r>
          </a:p>
          <a:p>
            <a:pPr marL="342900" indent="-342900" algn="l">
              <a:buFont typeface="Wingdings" panose="05000000000000000000" pitchFamily="2" charset="2"/>
              <a:buChar char="q"/>
            </a:pPr>
            <a:r>
              <a:rPr lang="es-DO" sz="2500" dirty="0">
                <a:solidFill>
                  <a:srgbClr val="000000"/>
                </a:solidFill>
              </a:rPr>
              <a:t>De esta manera sobrepasando la meta </a:t>
            </a:r>
            <a:r>
              <a:rPr lang="es-DO" sz="2500" dirty="0" smtClean="0">
                <a:solidFill>
                  <a:srgbClr val="000000"/>
                </a:solidFill>
              </a:rPr>
              <a:t>establecida.</a:t>
            </a:r>
            <a:endParaRPr lang="es-DO" sz="2500" dirty="0">
              <a:solidFill>
                <a:srgbClr val="000000"/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 bwMode="auto">
          <a:xfrm>
            <a:off x="1028700" y="1772816"/>
            <a:ext cx="7632700" cy="5993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lang="es-DO" altLang="en-US" sz="2800" b="1" dirty="0" smtClean="0">
                <a:solidFill>
                  <a:schemeClr val="tx2">
                    <a:satMod val="13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s-DO" altLang="en-US" sz="2800" b="1" dirty="0" smtClean="0">
                <a:solidFill>
                  <a:schemeClr val="tx2">
                    <a:satMod val="13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anose="020B0604020202020204" pitchFamily="34" charset="0"/>
              </a:rPr>
              <a:t>Creación de OAI Municipales alcance 50% total de los Gobiernos Locales</a:t>
            </a:r>
            <a:r>
              <a:rPr lang="es-DO" altLang="en-US" sz="3300" b="1" dirty="0" smtClean="0">
                <a:solidFill>
                  <a:schemeClr val="tx2">
                    <a:satMod val="13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DO" altLang="en-US" sz="3300" b="1" dirty="0" smtClean="0">
                <a:solidFill>
                  <a:schemeClr val="tx2">
                    <a:satMod val="13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DO" altLang="en-US" sz="2800" dirty="0" smtClean="0">
              <a:solidFill>
                <a:schemeClr val="tx2">
                  <a:satMod val="13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914400" y="1447800"/>
            <a:ext cx="6858000" cy="4191000"/>
          </a:xfrm>
        </p:spPr>
        <p:txBody>
          <a:bodyPr rtlCol="0">
            <a:normAutofit/>
          </a:bodyPr>
          <a:lstStyle/>
          <a:p>
            <a:pPr marL="609600" indent="-609600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s-ES" sz="1800" dirty="0"/>
          </a:p>
          <a:p>
            <a:pPr marL="609600" indent="-609600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s-ES" sz="1800" dirty="0"/>
          </a:p>
        </p:txBody>
      </p:sp>
      <p:pic>
        <p:nvPicPr>
          <p:cNvPr id="4" name="Picture 2" descr="L:\Banderín para plantilla.jpg">
            <a:extLst>
              <a:ext uri="{FF2B5EF4-FFF2-40B4-BE49-F238E27FC236}"/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661248"/>
            <a:ext cx="9144000" cy="1196752"/>
          </a:xfrm>
          <a:prstGeom prst="roundRect">
            <a:avLst/>
          </a:prstGeom>
          <a:noFill/>
          <a:effectLst>
            <a:softEdge rad="31750"/>
          </a:effectLst>
        </p:spPr>
      </p:pic>
      <p:pic>
        <p:nvPicPr>
          <p:cNvPr id="30725" name="Picture 4" descr="O:\Logo Presidencia de Republica Dominican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152400"/>
            <a:ext cx="9906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3" descr="L:\logo DIGEIG para planilla.jpg">
            <a:extLst>
              <a:ext uri="{FF2B5EF4-FFF2-40B4-BE49-F238E27FC236}"/>
            </a:extLst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20782" y="188863"/>
            <a:ext cx="1296144" cy="1008112"/>
          </a:xfrm>
          <a:prstGeom prst="rect">
            <a:avLst/>
          </a:prstGeom>
          <a:noFill/>
          <a:effectLst>
            <a:softEdge rad="31750"/>
          </a:effectLst>
        </p:spPr>
      </p:pic>
      <p:sp>
        <p:nvSpPr>
          <p:cNvPr id="2" name="1 CuadroTexto"/>
          <p:cNvSpPr txBox="1"/>
          <p:nvPr/>
        </p:nvSpPr>
        <p:spPr>
          <a:xfrm>
            <a:off x="1449016" y="3073935"/>
            <a:ext cx="6120680" cy="18528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spcBef>
                <a:spcPct val="20000"/>
              </a:spcBef>
              <a:buFont typeface="Wingdings" panose="05000000000000000000" pitchFamily="2" charset="2"/>
              <a:buChar char="q"/>
            </a:pPr>
            <a:r>
              <a:rPr lang="es-DO" sz="2500" dirty="0" smtClean="0">
                <a:solidFill>
                  <a:srgbClr val="000000"/>
                </a:solidFill>
                <a:latin typeface="Calibri" panose="020F0502020204030204" pitchFamily="34" charset="0"/>
                <a:cs typeface="+mn-cs"/>
              </a:rPr>
              <a:t>158 Gobiernos Locales</a:t>
            </a:r>
          </a:p>
          <a:p>
            <a:pPr marL="342900" lvl="0" indent="-342900">
              <a:spcBef>
                <a:spcPct val="20000"/>
              </a:spcBef>
              <a:buFont typeface="Wingdings" panose="05000000000000000000" pitchFamily="2" charset="2"/>
              <a:buChar char="q"/>
            </a:pPr>
            <a:r>
              <a:rPr lang="es-DO" sz="2500" dirty="0" smtClean="0">
                <a:solidFill>
                  <a:srgbClr val="000000"/>
                </a:solidFill>
                <a:latin typeface="Calibri" panose="020F0502020204030204" pitchFamily="34" charset="0"/>
                <a:cs typeface="+mn-cs"/>
              </a:rPr>
              <a:t>Tenemos 60 Portales Transparencia actualmente creados</a:t>
            </a:r>
          </a:p>
          <a:p>
            <a:pPr marL="342900" lvl="0" indent="-342900">
              <a:spcBef>
                <a:spcPct val="20000"/>
              </a:spcBef>
              <a:buFont typeface="Wingdings" panose="05000000000000000000" pitchFamily="2" charset="2"/>
              <a:buChar char="q"/>
            </a:pPr>
            <a:r>
              <a:rPr lang="es-DO" sz="2500" dirty="0" smtClean="0">
                <a:solidFill>
                  <a:srgbClr val="000000"/>
                </a:solidFill>
                <a:latin typeface="Calibri" panose="020F0502020204030204" pitchFamily="34" charset="0"/>
                <a:cs typeface="+mn-cs"/>
              </a:rPr>
              <a:t>Total de avance: 38%</a:t>
            </a:r>
            <a:endParaRPr lang="es-DO" sz="2500" dirty="0">
              <a:solidFill>
                <a:srgbClr val="000000"/>
              </a:solidFill>
              <a:latin typeface="Calibri" panose="020F0502020204030204" pitchFamily="34" charset="0"/>
              <a:cs typeface="+mn-cs"/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1028700" y="1628800"/>
            <a:ext cx="656763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DO" sz="28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es-DO" sz="20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es-DO" sz="28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Creación </a:t>
            </a:r>
            <a:r>
              <a:rPr lang="es-DO" sz="28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de sub-portales de Transparencia conforme a la Ley 200-04</a:t>
            </a:r>
            <a:r>
              <a:rPr lang="es-DO" sz="24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. </a:t>
            </a:r>
            <a:endParaRPr lang="es-DO" sz="2400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L:\Banderín para plantilla.jpg">
            <a:extLst>
              <a:ext uri="{FF2B5EF4-FFF2-40B4-BE49-F238E27FC236}"/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661248"/>
            <a:ext cx="9144000" cy="1196752"/>
          </a:xfrm>
          <a:prstGeom prst="roundRect">
            <a:avLst/>
          </a:prstGeom>
          <a:noFill/>
          <a:effectLst>
            <a:softEdge rad="31750"/>
          </a:effectLst>
        </p:spPr>
      </p:pic>
      <p:pic>
        <p:nvPicPr>
          <p:cNvPr id="30725" name="Picture 4" descr="O:\Logo Presidencia de Republica Dominican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152400"/>
            <a:ext cx="9906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3" descr="L:\logo DIGEIG para planilla.jpg">
            <a:extLst>
              <a:ext uri="{FF2B5EF4-FFF2-40B4-BE49-F238E27FC236}"/>
            </a:extLst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20782" y="188863"/>
            <a:ext cx="1296144" cy="1008112"/>
          </a:xfrm>
          <a:prstGeom prst="rect">
            <a:avLst/>
          </a:prstGeom>
          <a:noFill/>
          <a:effectLst>
            <a:softEdge rad="31750"/>
          </a:effectLst>
        </p:spPr>
      </p:pic>
      <p:grpSp>
        <p:nvGrpSpPr>
          <p:cNvPr id="10" name="8 Grupo"/>
          <p:cNvGrpSpPr>
            <a:grpSpLocks/>
          </p:cNvGrpSpPr>
          <p:nvPr/>
        </p:nvGrpSpPr>
        <p:grpSpPr bwMode="auto">
          <a:xfrm>
            <a:off x="1403648" y="1888365"/>
            <a:ext cx="7416824" cy="3772883"/>
            <a:chOff x="366274" y="-146899"/>
            <a:chExt cx="6538579" cy="3848413"/>
          </a:xfrm>
        </p:grpSpPr>
        <p:sp>
          <p:nvSpPr>
            <p:cNvPr id="11" name="10 Rectángulo">
              <a:extLst>
                <a:ext uri="{FF2B5EF4-FFF2-40B4-BE49-F238E27FC236}"/>
              </a:extLst>
            </p:cNvPr>
            <p:cNvSpPr/>
            <p:nvPr/>
          </p:nvSpPr>
          <p:spPr>
            <a:xfrm>
              <a:off x="366274" y="-146899"/>
              <a:ext cx="6120794" cy="3819376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2" name="11 Rectángulo">
              <a:extLst>
                <a:ext uri="{FF2B5EF4-FFF2-40B4-BE49-F238E27FC236}"/>
              </a:extLst>
            </p:cNvPr>
            <p:cNvSpPr/>
            <p:nvPr/>
          </p:nvSpPr>
          <p:spPr>
            <a:xfrm>
              <a:off x="366274" y="-117862"/>
              <a:ext cx="6538579" cy="381937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52400" tIns="152400" rIns="152400" bIns="152400" spcCol="1270" anchor="ctr"/>
            <a:lstStyle/>
            <a:p>
              <a:pPr algn="ctr" defTabSz="1778000" eaLnBrk="1" hangingPunct="1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DO" sz="3800" dirty="0"/>
                <a:t>Una </a:t>
              </a:r>
              <a:r>
                <a:rPr lang="es-DO" sz="3800" dirty="0" smtClean="0"/>
                <a:t>Gestión Municipal </a:t>
              </a:r>
              <a:r>
                <a:rPr lang="es-DO" sz="3800" dirty="0"/>
                <a:t>más Accesible, Participativa y Transparente, interactuando de manera permanente con la ciudadanía.</a:t>
              </a:r>
            </a:p>
          </p:txBody>
        </p:sp>
      </p:grpSp>
      <p:sp>
        <p:nvSpPr>
          <p:cNvPr id="13" name="1 Título"/>
          <p:cNvSpPr>
            <a:spLocks noGrp="1"/>
          </p:cNvSpPr>
          <p:nvPr>
            <p:ph type="ctrTitle"/>
          </p:nvPr>
        </p:nvSpPr>
        <p:spPr>
          <a:xfrm>
            <a:off x="533400" y="692919"/>
            <a:ext cx="7772400" cy="1081087"/>
          </a:xfrm>
        </p:spPr>
        <p:txBody>
          <a:bodyPr/>
          <a:lstStyle/>
          <a:p>
            <a:pPr eaLnBrk="1" hangingPunct="1"/>
            <a:r>
              <a:rPr lang="es-CR" altLang="es-DO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Retos y Desafíos</a:t>
            </a:r>
          </a:p>
        </p:txBody>
      </p:sp>
    </p:spTree>
    <p:extLst>
      <p:ext uri="{BB962C8B-B14F-4D97-AF65-F5344CB8AC3E}">
        <p14:creationId xmlns:p14="http://schemas.microsoft.com/office/powerpoint/2010/main" val="2513153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914400" y="1447800"/>
            <a:ext cx="6858000" cy="4191000"/>
          </a:xfrm>
        </p:spPr>
        <p:txBody>
          <a:bodyPr rtlCol="0">
            <a:normAutofit/>
          </a:bodyPr>
          <a:lstStyle/>
          <a:p>
            <a:pPr marL="609600" indent="-609600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s-ES" sz="1800" dirty="0"/>
          </a:p>
          <a:p>
            <a:pPr marL="609600" indent="-609600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s-ES" sz="1800" dirty="0"/>
          </a:p>
        </p:txBody>
      </p:sp>
      <p:pic>
        <p:nvPicPr>
          <p:cNvPr id="4" name="Picture 2" descr="L:\Banderín para plantilla.jpg">
            <a:extLst>
              <a:ext uri="{FF2B5EF4-FFF2-40B4-BE49-F238E27FC236}"/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661248"/>
            <a:ext cx="9144000" cy="1196752"/>
          </a:xfrm>
          <a:prstGeom prst="roundRect">
            <a:avLst/>
          </a:prstGeom>
          <a:noFill/>
          <a:effectLst>
            <a:softEdge rad="31750"/>
          </a:effectLst>
        </p:spPr>
      </p:pic>
      <p:pic>
        <p:nvPicPr>
          <p:cNvPr id="30725" name="Picture 4" descr="O:\Logo Presidencia de Republica Dominican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9100" y="138316"/>
            <a:ext cx="9906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3" descr="L:\logo DIGEIG para planilla.jpg">
            <a:extLst>
              <a:ext uri="{FF2B5EF4-FFF2-40B4-BE49-F238E27FC236}"/>
            </a:extLst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441556" y="-9322"/>
            <a:ext cx="1296144" cy="1008112"/>
          </a:xfrm>
          <a:prstGeom prst="rect">
            <a:avLst/>
          </a:prstGeom>
          <a:noFill/>
          <a:effectLst>
            <a:softEdge rad="31750"/>
          </a:effectLst>
        </p:spPr>
      </p:pic>
      <p:sp>
        <p:nvSpPr>
          <p:cNvPr id="7" name="6 Rectángulo">
            <a:extLst>
              <a:ext uri="{FF2B5EF4-FFF2-40B4-BE49-F238E27FC236}"/>
            </a:extLst>
          </p:cNvPr>
          <p:cNvSpPr/>
          <p:nvPr/>
        </p:nvSpPr>
        <p:spPr>
          <a:xfrm>
            <a:off x="999753" y="980728"/>
            <a:ext cx="6509222" cy="10779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1" indent="-342900" algn="ctr" defTabSz="4484688" eaLnBrk="1" fontAlgn="auto" hangingPunct="1">
              <a:spcBef>
                <a:spcPts val="0"/>
              </a:spcBef>
              <a:spcAft>
                <a:spcPct val="35000"/>
              </a:spcAft>
              <a:buClr>
                <a:srgbClr val="BB2D3F"/>
              </a:buClr>
              <a:buFont typeface="Wingdings" pitchFamily="2" charset="2"/>
              <a:buChar char="q"/>
              <a:tabLst>
                <a:tab pos="4397375" algn="r"/>
              </a:tabLst>
              <a:defRPr/>
            </a:pPr>
            <a:r>
              <a:rPr lang="es-ES_tradnl" sz="3200" b="1" spc="50" dirty="0">
                <a:ln w="11430"/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+mn-cs"/>
              </a:rPr>
              <a:t>Convencimiento y lucha contra la resistencia al cambio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062287" y="2276872"/>
            <a:ext cx="3019425" cy="289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8109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611560" y="1556792"/>
            <a:ext cx="7772400" cy="3168352"/>
          </a:xfrm>
        </p:spPr>
        <p:txBody>
          <a:bodyPr/>
          <a:lstStyle/>
          <a:p>
            <a:r>
              <a:rPr lang="es-DO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Implementación del modelo de gestión de </a:t>
            </a:r>
            <a:r>
              <a:rPr lang="es-DO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s-DO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DO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Transparencia </a:t>
            </a:r>
            <a:r>
              <a:rPr lang="es-DO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Municipal</a:t>
            </a:r>
            <a:r>
              <a:rPr lang="es-DO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s-DO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DO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s-DO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DO" altLang="en-U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Hitos </a:t>
            </a:r>
            <a:r>
              <a:rPr lang="es-DO" altLang="en-US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Compromiso No. </a:t>
            </a:r>
            <a:r>
              <a:rPr lang="es-DO" altLang="en-U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br>
              <a:rPr lang="es-DO" altLang="en-U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DO" altLang="en-U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3er. Plan de Acción de Gobierno Abierto</a:t>
            </a:r>
            <a:endParaRPr lang="es-ES" altLang="es-DO" sz="3000" b="1" dirty="0" smtClean="0"/>
          </a:p>
        </p:txBody>
      </p:sp>
      <p:pic>
        <p:nvPicPr>
          <p:cNvPr id="2051" name="Picture 2" descr="P:\Logo DIGEI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24750" y="333375"/>
            <a:ext cx="1200150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3" descr="O:\Banderín para plantill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850" y="5732463"/>
            <a:ext cx="8351838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4" descr="O:\Logo Presidencia de Republica Dominicana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288" y="404813"/>
            <a:ext cx="1081087" cy="1008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2 Subtítulo">
            <a:extLst>
              <a:ext uri="{FF2B5EF4-FFF2-40B4-BE49-F238E27FC236}"/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55776" y="4941168"/>
            <a:ext cx="6400800" cy="982960"/>
          </a:xfrm>
        </p:spPr>
        <p:txBody>
          <a:bodyPr rtlCol="0">
            <a:normAutofit/>
          </a:bodyPr>
          <a:lstStyle/>
          <a:p>
            <a:pPr lvl="0" algn="r" eaLnBrk="1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s-ES" sz="1700" b="1" dirty="0">
                <a:solidFill>
                  <a:srgbClr val="1F497D">
                    <a:lumMod val="75000"/>
                  </a:srgbClr>
                </a:solidFill>
              </a:rPr>
              <a:t>Coordinación de Políticas de Transparencia para Gobiernos Locales</a:t>
            </a:r>
          </a:p>
          <a:p>
            <a:pPr algn="r" eaLnBrk="1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s-ES" sz="1700" dirty="0" smtClean="0">
                <a:solidFill>
                  <a:schemeClr val="tx2">
                    <a:lumMod val="75000"/>
                  </a:schemeClr>
                </a:solidFill>
              </a:rPr>
              <a:t>Departamento </a:t>
            </a:r>
            <a:r>
              <a:rPr lang="es-ES" sz="1700" dirty="0">
                <a:solidFill>
                  <a:schemeClr val="tx2">
                    <a:lumMod val="75000"/>
                  </a:schemeClr>
                </a:solidFill>
              </a:rPr>
              <a:t>de Transparencia </a:t>
            </a:r>
            <a:r>
              <a:rPr lang="es-ES" sz="1700" dirty="0" smtClean="0">
                <a:solidFill>
                  <a:schemeClr val="tx2">
                    <a:lumMod val="75000"/>
                  </a:schemeClr>
                </a:solidFill>
              </a:rPr>
              <a:t>Gubernamental</a:t>
            </a:r>
          </a:p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s-ES" sz="2000" dirty="0">
              <a:solidFill>
                <a:schemeClr val="tx1"/>
              </a:solidFill>
            </a:endParaRPr>
          </a:p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s-ES" sz="1600" dirty="0">
              <a:solidFill>
                <a:schemeClr val="tx1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s-DO" dirty="0"/>
          </a:p>
        </p:txBody>
      </p:sp>
    </p:spTree>
    <p:extLst>
      <p:ext uri="{BB962C8B-B14F-4D97-AF65-F5344CB8AC3E}">
        <p14:creationId xmlns:p14="http://schemas.microsoft.com/office/powerpoint/2010/main" val="2057795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5706</TotalTime>
  <Words>243</Words>
  <Application>Microsoft Office PowerPoint</Application>
  <PresentationFormat>Presentación en pantalla (4:3)</PresentationFormat>
  <Paragraphs>37</Paragraphs>
  <Slides>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3" baseType="lpstr">
      <vt:lpstr>Arial</vt:lpstr>
      <vt:lpstr>Calibri</vt:lpstr>
      <vt:lpstr>Wingdings</vt:lpstr>
      <vt:lpstr>Office Theme</vt:lpstr>
      <vt:lpstr>Implementación del modelo de gestión de  Transparencia Municipal  RESULTADO FINAL Hitos Compromiso No. 2 3er. Plan de Acción de Gobierno Abierto</vt:lpstr>
      <vt:lpstr>  </vt:lpstr>
      <vt:lpstr>  </vt:lpstr>
      <vt:lpstr>  </vt:lpstr>
      <vt:lpstr>Presentación de PowerPoint</vt:lpstr>
      <vt:lpstr>Presentación de PowerPoint</vt:lpstr>
      <vt:lpstr>Retos y Desafíos</vt:lpstr>
      <vt:lpstr>Presentación de PowerPoint</vt:lpstr>
      <vt:lpstr>Implementación del modelo de gestión de  Transparencia Municipal  Hitos Compromiso No. 2 3er. Plan de Acción de Gobierno Abierto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ricardo.santos</dc:creator>
  <cp:lastModifiedBy>Leonid Diaz</cp:lastModifiedBy>
  <cp:revision>219</cp:revision>
  <dcterms:created xsi:type="dcterms:W3CDTF">2014-03-18T12:45:02Z</dcterms:created>
  <dcterms:modified xsi:type="dcterms:W3CDTF">2018-06-29T12:51:31Z</dcterms:modified>
</cp:coreProperties>
</file>